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ki/%D8%A7%D9%84%D9%86%D8%A7%D8%B3" TargetMode="External"/><Relationship Id="rId2" Type="http://schemas.openxmlformats.org/officeDocument/2006/relationships/hyperlink" Target="https://ar.wikipedia.org/wiki/%D9%86%D8%B8%D8%A7%D9%85_%D8%A7%D8%AC%D8%AA%D9%85%D8%A7%D8%B9%D9%8A" TargetMode="External"/><Relationship Id="rId1" Type="http://schemas.openxmlformats.org/officeDocument/2006/relationships/slideLayout" Target="../slideLayouts/slideLayout6.xml"/><Relationship Id="rId4" Type="http://schemas.openxmlformats.org/officeDocument/2006/relationships/hyperlink" Target="https://ar.wikipedia.org/wiki/%D8%AC%D9%85%D8%A7%D8%B9%D8%A9_%D9%85%D8%B4%D8%AA%D8%B1%D9%83%D8%A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lvl="0" algn="r"/>
            <a:r>
              <a:rPr lang="ar-SA" sz="2000" b="1" u="sng" dirty="0" smtClean="0"/>
              <a:t>المجتمع (</a:t>
            </a:r>
            <a:r>
              <a:rPr lang="en-US" sz="2000" b="1" u="sng" dirty="0" smtClean="0"/>
              <a:t>society</a:t>
            </a:r>
            <a:r>
              <a:rPr lang="ar-SA" sz="2000" b="1" u="sng" dirty="0" smtClean="0"/>
              <a:t>)</a:t>
            </a:r>
            <a:r>
              <a:rPr lang="en-US" sz="2000" dirty="0" smtClean="0"/>
              <a:t/>
            </a:r>
            <a:br>
              <a:rPr lang="en-US" sz="2000" dirty="0" smtClean="0"/>
            </a:br>
            <a:r>
              <a:rPr lang="ar-SA" sz="2000" dirty="0" smtClean="0"/>
              <a:t>    يميل علماء الاجتماع لاعتبار</a:t>
            </a:r>
            <a:r>
              <a:rPr lang="ar-IQ" sz="2000" b="1" u="sng" dirty="0" smtClean="0"/>
              <a:t>المجتمع</a:t>
            </a:r>
            <a:r>
              <a:rPr lang="en-US" sz="2000" b="1" u="sng" dirty="0" smtClean="0"/>
              <a:t> " </a:t>
            </a:r>
            <a:r>
              <a:rPr lang="ar-SA" sz="2000" b="1" dirty="0" smtClean="0">
                <a:hlinkClick r:id="rId2" tooltip="نظام اجتماعي"/>
              </a:rPr>
              <a:t>نظاما</a:t>
            </a:r>
            <a:r>
              <a:rPr lang="en-US" sz="2000" b="1" u="sng" dirty="0" smtClean="0"/>
              <a:t> </a:t>
            </a:r>
            <a:r>
              <a:rPr lang="ar-SA" sz="2000" b="1" u="sng" dirty="0" smtClean="0"/>
              <a:t>شبه مغل</a:t>
            </a:r>
            <a:r>
              <a:rPr lang="ar-SA" sz="2000" b="1" dirty="0" smtClean="0"/>
              <a:t>ق</a:t>
            </a:r>
            <a:r>
              <a:rPr lang="en-US" sz="2000" dirty="0" smtClean="0"/>
              <a:t> semi-closed </a:t>
            </a:r>
            <a:r>
              <a:rPr lang="ar-SA" sz="2000" dirty="0" smtClean="0"/>
              <a:t>تشكله مجموعة من</a:t>
            </a:r>
            <a:r>
              <a:rPr lang="en-US" sz="2000" dirty="0" smtClean="0"/>
              <a:t> </a:t>
            </a:r>
            <a:r>
              <a:rPr lang="ar-SA" sz="2000" dirty="0" smtClean="0">
                <a:hlinkClick r:id="rId3" tooltip="الناس"/>
              </a:rPr>
              <a:t>الناس</a:t>
            </a:r>
            <a:r>
              <a:rPr lang="ar-SA" sz="2000" dirty="0" smtClean="0"/>
              <a:t> على اختلاف انتماءاتهم الفئوية </a:t>
            </a:r>
            <a:r>
              <a:rPr lang="ar-SA" sz="2000" dirty="0" err="1" smtClean="0"/>
              <a:t>اذ</a:t>
            </a:r>
            <a:r>
              <a:rPr lang="ar-SA" sz="2000" dirty="0" smtClean="0"/>
              <a:t> أن معظم التفاعلات والتأثيرات المتبادلة  تأتي من أفراد من المجموعة البشرية نفسها، في حين تبرز في اللغة الإنكليزية كلمة أخرى قريبة في المفهوم هي</a:t>
            </a:r>
            <a:r>
              <a:rPr lang="en-US" sz="2000" dirty="0" smtClean="0"/>
              <a:t> </a:t>
            </a:r>
            <a:r>
              <a:rPr lang="ar-SA" sz="2000" b="1" dirty="0" smtClean="0">
                <a:hlinkClick r:id="rId4" tooltip="جماعة مشتركة"/>
              </a:rPr>
              <a:t>الجماعة المشتركة</a:t>
            </a:r>
            <a:r>
              <a:rPr lang="en-US" sz="2000" b="1" u="sng" dirty="0" smtClean="0"/>
              <a:t> </a:t>
            </a:r>
            <a:r>
              <a:rPr lang="en-US" sz="2000" b="1" i="1" u="sng" dirty="0" smtClean="0"/>
              <a:t>community</a:t>
            </a:r>
            <a:r>
              <a:rPr lang="en-US" sz="2000" dirty="0" smtClean="0"/>
              <a:t> </a:t>
            </a:r>
            <a:r>
              <a:rPr lang="ar-SA" sz="2000" dirty="0" smtClean="0"/>
              <a:t>التي يعتبرها بعضهم التجمع أو الجماعة بدون العلاقات المتداخلة بين أفراد الجماعة.</a:t>
            </a:r>
            <a:r>
              <a:rPr lang="ar-IQ" sz="2000" b="1" dirty="0" smtClean="0"/>
              <a:t> </a:t>
            </a:r>
            <a:br>
              <a:rPr lang="ar-IQ" sz="2000" b="1" dirty="0" smtClean="0"/>
            </a:br>
            <a:r>
              <a:rPr lang="en-US" sz="2000" dirty="0" smtClean="0"/>
              <a:t/>
            </a:r>
            <a:br>
              <a:rPr lang="en-US" sz="2000" dirty="0" smtClean="0"/>
            </a:br>
            <a:r>
              <a:rPr lang="ar-SA" sz="2000" b="1" u="sng" dirty="0" smtClean="0"/>
              <a:t>البناء الاجتماعي (</a:t>
            </a:r>
            <a:r>
              <a:rPr lang="en-US" sz="2000" b="1" u="sng" dirty="0" smtClean="0"/>
              <a:t>Social construction</a:t>
            </a:r>
            <a:r>
              <a:rPr lang="ar-SA" sz="2000" b="1" u="sng" dirty="0" smtClean="0"/>
              <a:t>)</a:t>
            </a:r>
            <a:r>
              <a:rPr lang="en-US" sz="2000" dirty="0" smtClean="0"/>
              <a:t/>
            </a:r>
            <a:br>
              <a:rPr lang="en-US" sz="2000" dirty="0" smtClean="0"/>
            </a:br>
            <a:r>
              <a:rPr lang="ar-SA" sz="2000" dirty="0" smtClean="0"/>
              <a:t>    </a:t>
            </a:r>
            <a:r>
              <a:rPr lang="en-US" sz="2000" dirty="0" smtClean="0"/>
              <a:t> </a:t>
            </a:r>
            <a:r>
              <a:rPr lang="ar-SA" sz="2000" dirty="0" smtClean="0"/>
              <a:t>هو الإطار التنظيمي العام الذي يندرج تحته كافة أوجه السلوك الإنساني في مجتمع ما ويتضمن مجموعة النظم الاجتماعية ذات القواعد السلوكية المستقرة التي تحكم الأنشطة الإنسانية المتعددة في مجتمع ما، </a:t>
            </a:r>
            <a:r>
              <a:rPr lang="ar-IQ" sz="2000" dirty="0" smtClean="0"/>
              <a:t>لذا فهو شبكة معقدة من العلاقات الاجتماعية التي تربط الفرد بداخل ذلك المجتمع ،  وتتضمن </a:t>
            </a:r>
            <a:r>
              <a:rPr lang="ar-IQ" sz="2000" dirty="0" err="1" smtClean="0"/>
              <a:t>ايضاً</a:t>
            </a:r>
            <a:r>
              <a:rPr lang="ar-IQ" sz="2000" dirty="0" smtClean="0"/>
              <a:t> اتساقاً ونظماً تؤدي كلٌ منها وظيفته ومن ثم تتشابك هذا الوظائف مع بعضها ، وقد اهتم علماء الاجتماع </a:t>
            </a:r>
            <a:r>
              <a:rPr lang="ar-IQ" sz="2000" dirty="0" err="1" smtClean="0"/>
              <a:t>والانثروبولجية</a:t>
            </a:r>
            <a:r>
              <a:rPr lang="ar-IQ" sz="2000" dirty="0" smtClean="0"/>
              <a:t> بدراسة البناء الاجتماعي باعتباره أداة تحليلية لفهم المجتمع . </a:t>
            </a:r>
            <a:br>
              <a:rPr lang="ar-IQ" sz="2000" dirty="0" smtClean="0"/>
            </a:br>
            <a:r>
              <a:rPr lang="en-US" sz="2000" dirty="0" smtClean="0"/>
              <a:t/>
            </a:r>
            <a:br>
              <a:rPr lang="en-US" sz="2000" dirty="0" smtClean="0"/>
            </a:br>
            <a:r>
              <a:rPr lang="ar-SA" sz="2000" b="1" u="sng" dirty="0" smtClean="0"/>
              <a:t>المؤسسات الاجتماعية (</a:t>
            </a:r>
            <a:r>
              <a:rPr lang="en-US" sz="2000" b="1" u="sng" dirty="0" smtClean="0"/>
              <a:t>social institution</a:t>
            </a:r>
            <a:r>
              <a:rPr lang="ar-SA" sz="2000" b="1" u="sng" dirty="0" smtClean="0"/>
              <a:t>)</a:t>
            </a:r>
            <a:r>
              <a:rPr lang="en-US" sz="2000" dirty="0" smtClean="0"/>
              <a:t/>
            </a:r>
            <a:br>
              <a:rPr lang="en-US" sz="2000" dirty="0" smtClean="0"/>
            </a:br>
            <a:r>
              <a:rPr lang="ar-SA" sz="2000" dirty="0" smtClean="0"/>
              <a:t>    هي نظام مركب من المعايير الاجتماعية المتكاملة المنظمة من اجل المحافظة على قيمة اجتماعية أساسية لفئة داخل </a:t>
            </a:r>
            <a:r>
              <a:rPr lang="ar-IQ" sz="2000" dirty="0" smtClean="0"/>
              <a:t>المجتمع</a:t>
            </a:r>
            <a:r>
              <a:rPr lang="ar-SA" sz="2000" dirty="0" smtClean="0"/>
              <a:t> ، مثل الأسرة أو النادي الرياضي أو الفريق الرياضي . </a:t>
            </a:r>
            <a:r>
              <a:rPr lang="ar-IQ" sz="2000" dirty="0" smtClean="0"/>
              <a:t/>
            </a:r>
            <a:br>
              <a:rPr lang="ar-IQ" sz="2000" dirty="0" smtClean="0"/>
            </a:br>
            <a:r>
              <a:rPr lang="en-US" sz="2000" dirty="0" smtClean="0"/>
              <a:t/>
            </a:r>
            <a:br>
              <a:rPr lang="en-US" sz="2000" dirty="0" smtClean="0"/>
            </a:br>
            <a:r>
              <a:rPr lang="ar-SA" sz="2000" b="1" u="sng" dirty="0" smtClean="0"/>
              <a:t>الوظائف الاجتماعية ( </a:t>
            </a:r>
            <a:r>
              <a:rPr lang="en-US" sz="2000" b="1" u="sng" dirty="0" smtClean="0"/>
              <a:t>social function </a:t>
            </a:r>
            <a:r>
              <a:rPr lang="ar-IQ" sz="2000" b="1" u="sng" dirty="0" smtClean="0"/>
              <a:t>)</a:t>
            </a:r>
            <a:r>
              <a:rPr lang="en-US" sz="2000" dirty="0" smtClean="0"/>
              <a:t/>
            </a:r>
            <a:br>
              <a:rPr lang="en-US" sz="2000" dirty="0" smtClean="0"/>
            </a:br>
            <a:r>
              <a:rPr lang="ar-IQ" sz="2000" dirty="0" smtClean="0"/>
              <a:t>    هي الواجبات والفعاليات والنشاطات التي تقوم </a:t>
            </a:r>
            <a:r>
              <a:rPr lang="ar-IQ" sz="2000" dirty="0" err="1" smtClean="0"/>
              <a:t>بها</a:t>
            </a:r>
            <a:r>
              <a:rPr lang="ar-IQ" sz="2000" dirty="0" smtClean="0"/>
              <a:t> المنظمة الاجتماعية والتي تشارك مشاركة فعالة في إشباع حاجات أفرادها المنتمين لها وتلبي طموحاتهم الذاتية المجتمعية ، فالوظائف الاجتماعية الرياضية مثلاً هي الواجبات التي تقوم </a:t>
            </a:r>
            <a:r>
              <a:rPr lang="ar-IQ" sz="2000" dirty="0" err="1" smtClean="0"/>
              <a:t>بها</a:t>
            </a:r>
            <a:r>
              <a:rPr lang="ar-IQ" sz="2000" dirty="0" smtClean="0"/>
              <a:t> كافة المنظمات والمؤسسات الرياضية في المجتمع والتي من خلالها يستطيع الفرد  في مجتمع تحقيق أهدافه الأساسية وفي الوقت نفسه انجاز وحدة وتكامل جماعاته ومنظماته المختلفة .</a:t>
            </a:r>
            <a:endParaRPr lang="en-US" sz="2000" dirty="0"/>
          </a:p>
        </p:txBody>
      </p:sp>
    </p:spTree>
  </p:cSld>
  <p:clrMapOvr>
    <a:masterClrMapping/>
  </p:clrMapOvr>
  <p:transition spd="slow">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lvl="0"/>
            <a:r>
              <a:rPr lang="ar-SA" sz="2400" b="1" u="sng" dirty="0" smtClean="0"/>
              <a:t>ديناميكية الجماعة( </a:t>
            </a:r>
            <a:r>
              <a:rPr lang="en-US" sz="2400" b="1" u="sng" dirty="0" smtClean="0"/>
              <a:t>group dynamic</a:t>
            </a:r>
            <a:r>
              <a:rPr lang="ar-SA" sz="2400" b="1" u="sng" dirty="0" smtClean="0"/>
              <a:t>)</a:t>
            </a:r>
            <a:r>
              <a:rPr lang="en-US" sz="2400" dirty="0" smtClean="0"/>
              <a:t/>
            </a:r>
            <a:br>
              <a:rPr lang="en-US" sz="2400" dirty="0" smtClean="0"/>
            </a:br>
            <a:r>
              <a:rPr lang="ar-SA" sz="2400" dirty="0" smtClean="0"/>
              <a:t>   هو حالة التغيير في المفاهيم والقوانين والأنظمة الاجتماعية حول طبيعة الجماعة</a:t>
            </a:r>
            <a:r>
              <a:rPr lang="ar-IQ" sz="2400" dirty="0" smtClean="0"/>
              <a:t> والتي </a:t>
            </a:r>
            <a:r>
              <a:rPr lang="ar-SA" sz="2400" dirty="0" smtClean="0"/>
              <a:t>تفيد في فهم سلوكيات أفراد المجموعة الواحدة وصنع القرارات .</a:t>
            </a:r>
            <a:r>
              <a:rPr lang="en-US" sz="2400" dirty="0" smtClean="0"/>
              <a:t/>
            </a:r>
            <a:br>
              <a:rPr lang="en-US" sz="2400" dirty="0" smtClean="0"/>
            </a:br>
            <a:r>
              <a:rPr lang="ar-SA" sz="2400" b="1" u="sng" dirty="0" smtClean="0"/>
              <a:t>السلوك الاجتماعي(</a:t>
            </a:r>
            <a:r>
              <a:rPr lang="en-US" sz="2400" b="1" u="sng" dirty="0" smtClean="0"/>
              <a:t>social behavior</a:t>
            </a:r>
            <a:r>
              <a:rPr lang="ar-SA" sz="2400" b="1" u="sng" dirty="0" smtClean="0"/>
              <a:t>)</a:t>
            </a:r>
            <a:r>
              <a:rPr lang="en-US" sz="2400" dirty="0" smtClean="0"/>
              <a:t/>
            </a:r>
            <a:br>
              <a:rPr lang="en-US" sz="2400" dirty="0" smtClean="0"/>
            </a:br>
            <a:r>
              <a:rPr lang="ar-SA" sz="2400" dirty="0" smtClean="0"/>
              <a:t>    هو تلك السلوكيات والأحداث والأنشطة (الظاهرية والباطنية) البارزة في حياة الفرد اليومية </a:t>
            </a:r>
            <a:r>
              <a:rPr lang="ar-SA" sz="2400" dirty="0" err="1" smtClean="0"/>
              <a:t>و</a:t>
            </a:r>
            <a:r>
              <a:rPr lang="ar-SA" sz="2400" dirty="0" smtClean="0"/>
              <a:t> التي يقوم </a:t>
            </a:r>
            <a:r>
              <a:rPr lang="ar-SA" sz="2400" dirty="0" err="1" smtClean="0"/>
              <a:t>بها</a:t>
            </a:r>
            <a:r>
              <a:rPr lang="ar-SA" sz="2400" dirty="0" smtClean="0"/>
              <a:t> الفرد لديمومة تفاعله مع المجموعة البشرية على اختلاف أنواعها .</a:t>
            </a:r>
            <a:r>
              <a:rPr lang="en-US" sz="2400" dirty="0" smtClean="0"/>
              <a:t/>
            </a:r>
            <a:br>
              <a:rPr lang="en-US" sz="2400" dirty="0" smtClean="0"/>
            </a:br>
            <a:r>
              <a:rPr lang="ar-SA" sz="2400" b="1" u="sng" dirty="0" smtClean="0"/>
              <a:t>الدور الاجتماعي (</a:t>
            </a:r>
            <a:r>
              <a:rPr lang="en-US" sz="2400" b="1" u="sng" dirty="0" smtClean="0"/>
              <a:t>social role</a:t>
            </a:r>
            <a:r>
              <a:rPr lang="ar-SA" sz="2400" b="1" u="sng" dirty="0" smtClean="0"/>
              <a:t>)</a:t>
            </a:r>
            <a:r>
              <a:rPr lang="en-US" sz="2400" dirty="0" smtClean="0"/>
              <a:t/>
            </a:r>
            <a:br>
              <a:rPr lang="en-US" sz="2400" dirty="0" smtClean="0"/>
            </a:br>
            <a:r>
              <a:rPr lang="ar-IQ" sz="2400" dirty="0" smtClean="0"/>
              <a:t>    هو السلوك المتوقع من </a:t>
            </a:r>
            <a:r>
              <a:rPr lang="ar-IQ" sz="2400" dirty="0" err="1" smtClean="0"/>
              <a:t>اي</a:t>
            </a:r>
            <a:r>
              <a:rPr lang="ar-IQ" sz="2400" dirty="0" smtClean="0"/>
              <a:t> عنصر من عناصر المجموعة الاجتماعية داخل المجموعة وهي مهمة في تحديد طبيعة دوره مع </a:t>
            </a:r>
            <a:r>
              <a:rPr lang="ar-IQ" sz="2400" dirty="0" err="1" smtClean="0"/>
              <a:t>اقرانه</a:t>
            </a:r>
            <a:r>
              <a:rPr lang="ar-IQ" sz="2400" dirty="0" smtClean="0"/>
              <a:t> ، فالمركز الاجتماعي للمدرب الرياضي هو الذي يحدد طبيعة تصرفاته المتوقعة كمدرب </a:t>
            </a:r>
            <a:r>
              <a:rPr lang="ar-IQ" sz="2400" dirty="0" err="1" smtClean="0"/>
              <a:t>اثناء</a:t>
            </a:r>
            <a:r>
              <a:rPr lang="ar-IQ" sz="2400" dirty="0" smtClean="0"/>
              <a:t> تواجده داخل الفريق.</a:t>
            </a:r>
            <a:r>
              <a:rPr lang="en-US" sz="2400" dirty="0" smtClean="0"/>
              <a:t/>
            </a:r>
            <a:br>
              <a:rPr lang="en-US" sz="2400" dirty="0" smtClean="0"/>
            </a:br>
            <a:r>
              <a:rPr lang="ar-IQ" sz="2400" b="1" dirty="0" smtClean="0"/>
              <a:t> </a:t>
            </a:r>
            <a:r>
              <a:rPr lang="en-US" sz="2400" dirty="0" smtClean="0"/>
              <a:t/>
            </a:r>
            <a:br>
              <a:rPr lang="en-US" sz="2400" dirty="0" smtClean="0"/>
            </a:br>
            <a:r>
              <a:rPr lang="ar-SA" sz="2400" b="1" u="sng" dirty="0" smtClean="0"/>
              <a:t>النسق الاجتماعي</a:t>
            </a:r>
            <a:r>
              <a:rPr lang="ar-SA" sz="2400" dirty="0" smtClean="0"/>
              <a:t> </a:t>
            </a:r>
            <a:r>
              <a:rPr lang="en-US" sz="2400" b="1" u="sng" dirty="0" smtClean="0"/>
              <a:t> Social structure</a:t>
            </a:r>
            <a:r>
              <a:rPr lang="en-US" sz="2400" dirty="0" smtClean="0"/>
              <a:t>) </a:t>
            </a:r>
            <a:r>
              <a:rPr lang="ar-IQ" sz="2400" dirty="0" smtClean="0"/>
              <a:t>)</a:t>
            </a:r>
            <a:r>
              <a:rPr lang="en-US" sz="2400" dirty="0" smtClean="0"/>
              <a:t/>
            </a:r>
            <a:br>
              <a:rPr lang="en-US" sz="2400" dirty="0" smtClean="0"/>
            </a:br>
            <a:r>
              <a:rPr lang="ar-SA" sz="2400" dirty="0" smtClean="0"/>
              <a:t>     هو مجموعة العناصر المتفاعلة التي يحقق كل منها وظيفة في منظومة العمل ، ويشكل النسق وحدة أساسية في البناء الكلي ، ويمكن أن نطلق على مجموعة من وحدات السلوك نسقاً ، إذا توافرت فيه شروط معينة منها وجود المكونات أو عناصر وجود وظائف واضحة لهذه المكونات أو وجود تفاعل بينها أو وجود معايير وقوانين ووجود بيئة خارجية يتعايش معها النسق ويؤدي وظيفته .</a:t>
            </a:r>
            <a:endParaRPr lang="ar-SA" sz="2400" dirty="0"/>
          </a:p>
        </p:txBody>
      </p:sp>
    </p:spTree>
  </p:cSld>
  <p:clrMapOvr>
    <a:masterClrMapping/>
  </p:clrMapOvr>
  <p:transition spd="slow">
    <p:strips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r>
              <a:rPr lang="ar-SA" sz="2400" b="1" u="sng" dirty="0" smtClean="0"/>
              <a:t>الفعل الاجتماعي</a:t>
            </a:r>
            <a:r>
              <a:rPr lang="en-US" sz="2400" b="1" u="sng" dirty="0" smtClean="0"/>
              <a:t>(social action) </a:t>
            </a:r>
            <a:r>
              <a:rPr lang="ar-SA" sz="2400" b="1" u="sng" dirty="0" smtClean="0"/>
              <a:t> </a:t>
            </a:r>
            <a:r>
              <a:rPr lang="en-US" sz="2400" dirty="0" smtClean="0"/>
              <a:t/>
            </a:r>
            <a:br>
              <a:rPr lang="en-US" sz="2400" dirty="0" smtClean="0"/>
            </a:br>
            <a:r>
              <a:rPr lang="en-US" sz="2400" dirty="0" smtClean="0"/>
              <a:t> </a:t>
            </a:r>
            <a:r>
              <a:rPr lang="ar-SA" sz="2400" dirty="0" smtClean="0"/>
              <a:t>  هو </a:t>
            </a:r>
            <a:r>
              <a:rPr lang="ar-SA" sz="2400" dirty="0" err="1" smtClean="0"/>
              <a:t>اي</a:t>
            </a:r>
            <a:r>
              <a:rPr lang="ar-SA" sz="2400" dirty="0" smtClean="0"/>
              <a:t> ممارسة سلوكية يمارسها أعضاء </a:t>
            </a:r>
            <a:r>
              <a:rPr lang="ar-IQ" sz="2400" dirty="0" smtClean="0"/>
              <a:t>المجتمع</a:t>
            </a:r>
            <a:r>
              <a:rPr lang="ar-SA" sz="2400" dirty="0" smtClean="0"/>
              <a:t> تتجه نحو تحقيق هدف معين في ضوء قاعدة سلوكية يقرها ذلك المجتمع وباستخدام وسيلة مشروعة </a:t>
            </a:r>
            <a:r>
              <a:rPr lang="en-US" sz="2400" dirty="0" smtClean="0"/>
              <a:t/>
            </a:r>
            <a:br>
              <a:rPr lang="en-US" sz="2400" dirty="0" smtClean="0"/>
            </a:br>
            <a:r>
              <a:rPr lang="ar-SA" sz="2400" dirty="0" smtClean="0"/>
              <a:t>10) </a:t>
            </a:r>
            <a:r>
              <a:rPr lang="ar-SA" sz="2400" b="1" u="sng" dirty="0" smtClean="0"/>
              <a:t>الموقف الاجتماعي</a:t>
            </a:r>
            <a:r>
              <a:rPr lang="ar-SA" sz="2400" u="sng" dirty="0" smtClean="0"/>
              <a:t> </a:t>
            </a:r>
            <a:r>
              <a:rPr lang="en-US" sz="2400" b="1" u="sng" dirty="0" smtClean="0"/>
              <a:t>Social position)</a:t>
            </a:r>
            <a:r>
              <a:rPr lang="ar-IQ" sz="2400" b="1" u="sng" dirty="0" smtClean="0"/>
              <a:t>)</a:t>
            </a:r>
            <a:r>
              <a:rPr lang="en-US" sz="2400" dirty="0" smtClean="0"/>
              <a:t/>
            </a:r>
            <a:br>
              <a:rPr lang="en-US" sz="2400" dirty="0" smtClean="0"/>
            </a:br>
            <a:r>
              <a:rPr lang="ar-SA" sz="2400" dirty="0" smtClean="0"/>
              <a:t>     هو الإطار الاجتماعي الذي يظهر فيه التفاعل البشري ضمن </a:t>
            </a:r>
            <a:r>
              <a:rPr lang="ar-IQ" sz="2400" dirty="0" smtClean="0"/>
              <a:t>المجتمع</a:t>
            </a:r>
            <a:r>
              <a:rPr lang="ar-SA" sz="2400" dirty="0" smtClean="0"/>
              <a:t> ويضم سلسلة من التفاعلات تتصل بموضوع معين له علاقته بذلك </a:t>
            </a:r>
            <a:r>
              <a:rPr lang="ar-IQ" sz="2400" dirty="0" smtClean="0"/>
              <a:t>المجتمع</a:t>
            </a:r>
            <a:r>
              <a:rPr lang="ar-SA" sz="2400" dirty="0" smtClean="0"/>
              <a:t> ، مثل أن نناقش موضوعاً رياضياَ  </a:t>
            </a:r>
            <a:r>
              <a:rPr lang="en-US" sz="2400" dirty="0" smtClean="0"/>
              <a:t/>
            </a:r>
            <a:br>
              <a:rPr lang="en-US" sz="2400" dirty="0" smtClean="0"/>
            </a:br>
            <a:r>
              <a:rPr lang="ar-SA" sz="2400" b="1" u="sng" dirty="0" smtClean="0"/>
              <a:t>التنشئة الاجتماعية</a:t>
            </a:r>
            <a:r>
              <a:rPr lang="ar-IQ" sz="2400" b="1" u="sng" dirty="0" smtClean="0"/>
              <a:t>   </a:t>
            </a:r>
            <a:r>
              <a:rPr lang="en-US" sz="2400" b="1" dirty="0" smtClean="0"/>
              <a:t>( </a:t>
            </a:r>
            <a:r>
              <a:rPr lang="en-US" sz="2400" b="1" u="sng" dirty="0" smtClean="0"/>
              <a:t>Socialization)</a:t>
            </a:r>
            <a:r>
              <a:rPr lang="ar-SA" sz="2400" b="1" u="sng" dirty="0" smtClean="0"/>
              <a:t>  </a:t>
            </a:r>
            <a:r>
              <a:rPr lang="en-US" sz="2400" dirty="0" smtClean="0"/>
              <a:t/>
            </a:r>
            <a:br>
              <a:rPr lang="en-US" sz="2400" dirty="0" smtClean="0"/>
            </a:br>
            <a:r>
              <a:rPr lang="ar-SA" sz="2400" dirty="0" smtClean="0"/>
              <a:t>    هي العملية التي يجري </a:t>
            </a:r>
            <a:r>
              <a:rPr lang="ar-SA" sz="2400" dirty="0" err="1" smtClean="0"/>
              <a:t>بها</a:t>
            </a:r>
            <a:r>
              <a:rPr lang="ar-SA" sz="2400" dirty="0" smtClean="0"/>
              <a:t> نقل المعايير الاجتماعية والثقافية والأدوار والقيم التربوية والمهارات الاجتماعية المختلفة والمعلومات المتوارثة التي اقرها التجمع البشري من الفرد إلى </a:t>
            </a:r>
            <a:r>
              <a:rPr lang="ar-IQ" sz="2400" dirty="0" smtClean="0"/>
              <a:t>المجتمع</a:t>
            </a:r>
            <a:r>
              <a:rPr lang="ar-SA" sz="2400" dirty="0" smtClean="0"/>
              <a:t> من اجل  إعداد الفرد منذ ولادته لأن يكون كائناً اجتماعياً وعضواً  في مجتمع معين .</a:t>
            </a:r>
            <a:r>
              <a:rPr lang="en-US" sz="2400" dirty="0" smtClean="0"/>
              <a:t/>
            </a:r>
            <a:br>
              <a:rPr lang="en-US" sz="2400" dirty="0" smtClean="0"/>
            </a:br>
            <a:r>
              <a:rPr lang="ar-SA" sz="2400" b="1" u="sng" dirty="0" smtClean="0"/>
              <a:t>التكامل الاجتماعي </a:t>
            </a:r>
            <a:r>
              <a:rPr lang="en-US" sz="2400" b="1" u="sng" dirty="0" smtClean="0"/>
              <a:t>(Social Integration)</a:t>
            </a:r>
            <a:r>
              <a:rPr lang="en-US" sz="2400" dirty="0" smtClean="0"/>
              <a:t/>
            </a:r>
            <a:br>
              <a:rPr lang="en-US" sz="2400" dirty="0" smtClean="0"/>
            </a:br>
            <a:r>
              <a:rPr lang="ar-SA" sz="2400" dirty="0" smtClean="0"/>
              <a:t>     تكيف أفراد المجتمع بطريقة تؤدي إلى تكوين مجتمع متكامل منظم على وفق معايير خاصة مما يجعل هؤلاء الأفراد ينصرفون إلى تقبل المجتمع بأقل قدر من التوتر والنزاع .</a:t>
            </a:r>
            <a:r>
              <a:rPr lang="en-US" sz="2400" dirty="0" smtClean="0"/>
              <a:t/>
            </a:r>
            <a:br>
              <a:rPr lang="en-US" sz="2400" dirty="0" smtClean="0"/>
            </a:br>
            <a:r>
              <a:rPr lang="ar-SA" sz="2400" b="1" u="sng" dirty="0" smtClean="0"/>
              <a:t>الحراك الاجتماعي  </a:t>
            </a:r>
            <a:r>
              <a:rPr lang="en-US" sz="2400" b="1" u="sng" dirty="0" smtClean="0"/>
              <a:t>(Social mobility)    </a:t>
            </a:r>
            <a:r>
              <a:rPr lang="en-US" sz="2400" dirty="0" smtClean="0"/>
              <a:t/>
            </a:r>
            <a:br>
              <a:rPr lang="en-US" sz="2400" dirty="0" smtClean="0"/>
            </a:br>
            <a:r>
              <a:rPr lang="ar-SA" sz="2400" dirty="0" smtClean="0"/>
              <a:t>   هو الدرجة التي يسمح </a:t>
            </a:r>
            <a:r>
              <a:rPr lang="ar-SA" sz="2400" dirty="0" err="1" smtClean="0"/>
              <a:t>بها</a:t>
            </a:r>
            <a:r>
              <a:rPr lang="ar-SA" sz="2400" dirty="0" smtClean="0"/>
              <a:t> المجتمع أو يشجع أو يجبر أفراده على تغيير مكانتهم ومستواهم الجغرافي والسكني والاقتصادي المجتمعي أو توجهات قيمهم الثقافية بان يستطيع إي مكون من مكونات ذلك المجتمع الانتقال من مركز اجتماعي إلى آخر اعتمادا على ما يكسبه أو يتعامل به  من وسائل يوفرها المجتمع  له.</a:t>
            </a:r>
            <a:r>
              <a:rPr lang="en-US" sz="2400" dirty="0" smtClean="0"/>
              <a:t/>
            </a:r>
            <a:br>
              <a:rPr lang="en-US" sz="2400" dirty="0" smtClean="0"/>
            </a:br>
            <a:endParaRPr lang="ar-SA" sz="2400" dirty="0"/>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r>
              <a:rPr lang="ar-SA" sz="2400" b="1" u="sng" dirty="0" smtClean="0"/>
              <a:t>الإصلاح الاجتماعي   </a:t>
            </a:r>
            <a:r>
              <a:rPr lang="en-US" sz="2400" b="1" u="sng" dirty="0" smtClean="0"/>
              <a:t>Social reform</a:t>
            </a:r>
            <a:r>
              <a:rPr lang="en-US" sz="2400" dirty="0" smtClean="0"/>
              <a:t> </a:t>
            </a:r>
            <a:r>
              <a:rPr lang="ar-SA" sz="2400" dirty="0" smtClean="0"/>
              <a:t>    هو أنشطة تصمم لإعادة ترتيب المؤسسات الاجتماعية والطريقة التي تعمل </a:t>
            </a:r>
            <a:r>
              <a:rPr lang="ar-SA" sz="2400" dirty="0" err="1" smtClean="0"/>
              <a:t>بها</a:t>
            </a:r>
            <a:r>
              <a:rPr lang="ar-SA" sz="2400" dirty="0" smtClean="0"/>
              <a:t> لكي تحقق عدالة اجتماعية أكبر أو تغيرات أخرى يطلبها </a:t>
            </a:r>
            <a:r>
              <a:rPr lang="ar-SA" sz="2400" dirty="0" err="1" smtClean="0"/>
              <a:t>اعضاء</a:t>
            </a:r>
            <a:r>
              <a:rPr lang="ar-SA" sz="2400" dirty="0" smtClean="0"/>
              <a:t> المجتمع مثل عدم المساواة داخل المجتمع أو التفرقة الطبقية أو العنصرية .</a:t>
            </a:r>
            <a:r>
              <a:rPr lang="ar-IQ" sz="2400" dirty="0" smtClean="0"/>
              <a:t> </a:t>
            </a:r>
            <a:r>
              <a:rPr lang="en-US" sz="2400" dirty="0" smtClean="0"/>
              <a:t/>
            </a:r>
            <a:br>
              <a:rPr lang="en-US" sz="2400" dirty="0" smtClean="0"/>
            </a:br>
            <a:r>
              <a:rPr lang="ar-SA" sz="2400" b="1" u="sng" dirty="0" smtClean="0"/>
              <a:t>الضبط الاجتماعي  </a:t>
            </a:r>
            <a:r>
              <a:rPr lang="en-US" sz="2400" b="1" u="sng" dirty="0" smtClean="0"/>
              <a:t>Social Control </a:t>
            </a:r>
            <a:r>
              <a:rPr lang="en-US" sz="2400" dirty="0" smtClean="0"/>
              <a:t/>
            </a:r>
            <a:br>
              <a:rPr lang="en-US" sz="2400" dirty="0" smtClean="0"/>
            </a:br>
            <a:r>
              <a:rPr lang="ar-SA" sz="2400" dirty="0" smtClean="0"/>
              <a:t>   هو جميع الأساليب والوسائل والمظاهر السلوكية التي يمارسها المجتمع للسيطرة على سلوك أفراده لمساعدتهم على التكيف مع </a:t>
            </a:r>
            <a:r>
              <a:rPr lang="ar-SA" sz="2400" dirty="0" err="1" smtClean="0"/>
              <a:t>ماهو</a:t>
            </a:r>
            <a:r>
              <a:rPr lang="ar-SA" sz="2400" dirty="0" smtClean="0"/>
              <a:t> سائد في مجتمعهم من معايير وقيم وقواعد سلوكية مقره </a:t>
            </a:r>
            <a:r>
              <a:rPr lang="ar-IQ" sz="2400" dirty="0" err="1" smtClean="0"/>
              <a:t>لل</a:t>
            </a:r>
            <a:r>
              <a:rPr lang="ar-SA" sz="2400" dirty="0" smtClean="0"/>
              <a:t>مجتمع . </a:t>
            </a:r>
            <a:r>
              <a:rPr lang="en-US" sz="2400" dirty="0" smtClean="0"/>
              <a:t/>
            </a:r>
            <a:br>
              <a:rPr lang="en-US" sz="2400" dirty="0" smtClean="0"/>
            </a:br>
            <a:r>
              <a:rPr lang="ar-SA" sz="2400" b="1" u="sng" dirty="0" smtClean="0"/>
              <a:t>التغير الاجتماعي  </a:t>
            </a:r>
            <a:r>
              <a:rPr lang="en-US" sz="2400" b="1" u="sng" dirty="0" smtClean="0"/>
              <a:t>Social Change</a:t>
            </a:r>
            <a:r>
              <a:rPr lang="en-US" sz="2400" dirty="0" smtClean="0"/>
              <a:t/>
            </a:r>
            <a:br>
              <a:rPr lang="en-US" sz="2400" dirty="0" smtClean="0"/>
            </a:br>
            <a:r>
              <a:rPr lang="ar-SA" sz="2400" dirty="0" smtClean="0"/>
              <a:t>   هو التغير أو الاختلاف الذي يطرأ على بعض مؤشرات البناء الاجتماعي في المجتمع وتنظيمه الاجتماعي مثل التغير الذي يطرأ على معدلات المواليد والوفيات ، حجم الأسر ، أو مستوى ممارسي الأنشطة الرياضية أو ارتفاع حجم المشاركات الرياضية .</a:t>
            </a:r>
            <a:r>
              <a:rPr lang="ar-SA" sz="2400" b="1" dirty="0" smtClean="0"/>
              <a:t> </a:t>
            </a:r>
            <a:r>
              <a:rPr lang="en-US" sz="2400" dirty="0" smtClean="0"/>
              <a:t/>
            </a:r>
            <a:br>
              <a:rPr lang="en-US" sz="2400" dirty="0" smtClean="0"/>
            </a:br>
            <a:r>
              <a:rPr lang="ar-SA" sz="2400" b="1" u="sng" dirty="0" smtClean="0"/>
              <a:t>التوازن الاجتماعي  </a:t>
            </a:r>
            <a:r>
              <a:rPr lang="en-US" sz="2400" b="1" u="sng" dirty="0" smtClean="0"/>
              <a:t>Social balance</a:t>
            </a:r>
            <a:r>
              <a:rPr lang="en-US" sz="2400" dirty="0" smtClean="0"/>
              <a:t> </a:t>
            </a:r>
            <a:r>
              <a:rPr lang="ar-SA" sz="2400" dirty="0" smtClean="0"/>
              <a:t>  هو التكيف أو الانسجام الداخلي لأعضاء المجتمع مع البيئة الخارجية ، فكل تغيير يحدث في جزء من النسق الاجتماعي لابد أن تتبعه تغيرات توافقية في الأجزاء الأخرى ليتحقق التكامل كما في اختيار نوع المدرب </a:t>
            </a:r>
            <a:r>
              <a:rPr lang="ar-SA" sz="2400" dirty="0" err="1" smtClean="0"/>
              <a:t>وامكاناته</a:t>
            </a:r>
            <a:r>
              <a:rPr lang="ar-SA" sz="2400" dirty="0" smtClean="0"/>
              <a:t> لتحقيق رغبات فريق</a:t>
            </a:r>
            <a:r>
              <a:rPr lang="ar-IQ" sz="2400" dirty="0" smtClean="0"/>
              <a:t>. </a:t>
            </a:r>
            <a:r>
              <a:rPr lang="en-US" sz="2400" dirty="0" smtClean="0"/>
              <a:t/>
            </a:r>
            <a:br>
              <a:rPr lang="en-US" sz="2400" dirty="0" smtClean="0"/>
            </a:br>
            <a:r>
              <a:rPr lang="ar-SA" sz="2400" b="1" u="sng" dirty="0" smtClean="0"/>
              <a:t>التماسك الاجتماعي </a:t>
            </a:r>
            <a:r>
              <a:rPr lang="en-US" sz="2400" b="1" u="sng" dirty="0" smtClean="0"/>
              <a:t>Social cohesion    </a:t>
            </a:r>
            <a:r>
              <a:rPr lang="en-US" sz="2400" dirty="0" smtClean="0"/>
              <a:t> </a:t>
            </a:r>
            <a:r>
              <a:rPr lang="ar-SA" sz="2400" dirty="0" smtClean="0"/>
              <a:t>    يستخدم المصطلح بصفة عامة للإشارة إلى جاذبية الجماعة لأفرادها والقوى التي تعمل على استمرارية انتماء أفرادها والمحافظة على وحدة الجماعة </a:t>
            </a:r>
            <a:r>
              <a:rPr lang="ar-SA" sz="2400" dirty="0" err="1" smtClean="0"/>
              <a:t>واستمراريتها</a:t>
            </a:r>
            <a:r>
              <a:rPr lang="ar-SA" sz="2400" dirty="0" smtClean="0"/>
              <a:t> في تحقيق أهدافها.</a:t>
            </a:r>
            <a:r>
              <a:rPr lang="en-US" sz="2400" dirty="0" smtClean="0"/>
              <a:t/>
            </a:r>
            <a:br>
              <a:rPr lang="en-US" sz="2400" dirty="0" smtClean="0"/>
            </a:br>
            <a:endParaRPr lang="ar-SA" sz="2400" dirty="0"/>
          </a:p>
        </p:txBody>
      </p:sp>
    </p:spTree>
  </p:cSld>
  <p:clrMapOvr>
    <a:masterClrMapping/>
  </p:clrMapOvr>
  <p:transition spd="slow">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r>
              <a:rPr lang="ar-SA" sz="2800" b="1" u="sng" dirty="0" smtClean="0"/>
              <a:t>التمايز الاجتماعي </a:t>
            </a:r>
            <a:r>
              <a:rPr lang="en-US" sz="2800" b="1" u="sng" dirty="0" smtClean="0"/>
              <a:t>Social differentiation   </a:t>
            </a:r>
            <a:r>
              <a:rPr lang="ar-IQ" sz="2800" b="1" u="sng" dirty="0" smtClean="0"/>
              <a:t>  </a:t>
            </a:r>
            <a:r>
              <a:rPr lang="en-US" sz="2800" dirty="0" smtClean="0"/>
              <a:t> </a:t>
            </a:r>
            <a:r>
              <a:rPr lang="ar-SA" sz="2800" dirty="0" smtClean="0"/>
              <a:t>    يشير مصطلح التمايز الاجتماعي إلى تباين المراكز والأدوار الاجتماعية نتيجة للتخصص وتقسيم العمل  ، ويعد تمايز الأدوار الاجتماعية وظيفياً ، مطلباً أساسيا للنظم الاجتماعية مثل دور الرجل والمرأة ، ودور اللاعب داخل الفريق الرياضي.</a:t>
            </a:r>
            <a:r>
              <a:rPr lang="en-US" sz="2800" dirty="0" smtClean="0"/>
              <a:t/>
            </a:r>
            <a:br>
              <a:rPr lang="en-US" sz="2800" dirty="0" smtClean="0"/>
            </a:br>
            <a:r>
              <a:rPr lang="ar-SA" sz="2800" b="1" u="sng" dirty="0" smtClean="0"/>
              <a:t>التفكك الاجتماعي  </a:t>
            </a:r>
            <a:r>
              <a:rPr lang="en-US" sz="2800" b="1" u="sng" dirty="0" smtClean="0"/>
              <a:t>social disintegration</a:t>
            </a:r>
            <a:r>
              <a:rPr lang="en-US" sz="2800" dirty="0" smtClean="0"/>
              <a:t> </a:t>
            </a:r>
            <a:r>
              <a:rPr lang="ar-SA" sz="2800" dirty="0" smtClean="0"/>
              <a:t>    هو التصدع الكامل أو النسبي الذي يطرأ على العلاقات الاجتماعية أو البناء الاجتماعي أو وحدات النسق الاجتماعية أو هو انهيار الضوابط الاجتماعية وانحراف المعايير والقيم السائدة في المجتمع والمنظمة لسلوك أفراده .</a:t>
            </a:r>
            <a:r>
              <a:rPr lang="en-US" sz="2800" dirty="0" smtClean="0"/>
              <a:t/>
            </a:r>
            <a:br>
              <a:rPr lang="en-US" sz="2800" dirty="0" smtClean="0"/>
            </a:br>
            <a:r>
              <a:rPr lang="ar-SA" sz="2800" b="1" u="sng" dirty="0" smtClean="0"/>
              <a:t>التفاعل الاجتماعي  </a:t>
            </a:r>
            <a:r>
              <a:rPr lang="en-US" sz="2800" b="1" u="sng" dirty="0" smtClean="0"/>
              <a:t>Social interaction</a:t>
            </a:r>
            <a:r>
              <a:rPr lang="en-US" sz="2800" dirty="0" smtClean="0"/>
              <a:t> </a:t>
            </a:r>
            <a:r>
              <a:rPr lang="ar-SA" sz="2800" dirty="0" smtClean="0"/>
              <a:t>   هو التأثير المتبادل بين الأفراد من خلال عملية الاتصال أو الاستجابة المتبادلة بين الأفراد في موقف علاقة اجتماعية  وهي عملية مستمرة مع الآخرين ما دام الفرد هو جزءاً من ذلك المجتمع الذي يتواصل معه في المواقف الاجتماعية المختلفة .</a:t>
            </a:r>
            <a:r>
              <a:rPr lang="en-US" sz="2800" dirty="0" smtClean="0"/>
              <a:t/>
            </a:r>
            <a:br>
              <a:rPr lang="en-US" sz="2800" dirty="0" smtClean="0"/>
            </a:br>
            <a:r>
              <a:rPr lang="ar-SA" sz="2800" b="1" u="sng" dirty="0" smtClean="0"/>
              <a:t>المعايير الاجتماعية </a:t>
            </a:r>
            <a:r>
              <a:rPr lang="en-US" sz="2800" b="1" u="sng" dirty="0" smtClean="0"/>
              <a:t>Social standards    </a:t>
            </a:r>
            <a:r>
              <a:rPr lang="en-US" sz="2800" dirty="0" smtClean="0"/>
              <a:t> </a:t>
            </a:r>
            <a:r>
              <a:rPr lang="ar-SA" sz="2800" dirty="0" smtClean="0"/>
              <a:t>  هي القواعد المتعارف عليها في المجتمع التي تحدد وتنظم سلوك أفراد المجتمع .</a:t>
            </a:r>
            <a:r>
              <a:rPr lang="en-US" sz="2800" dirty="0" smtClean="0"/>
              <a:t/>
            </a:r>
            <a:br>
              <a:rPr lang="en-US" sz="2800" dirty="0" smtClean="0"/>
            </a:br>
            <a:endParaRPr lang="ar-SA" sz="2800" dirty="0"/>
          </a:p>
        </p:txBody>
      </p:sp>
    </p:spTree>
  </p:cSld>
  <p:clrMapOvr>
    <a:masterClrMapping/>
  </p:clrMapOvr>
  <p:transition spd="slow">
    <p:comb dir="vert"/>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Words>
  <PresentationFormat>عرض على الشاشة (3:4)‏</PresentationFormat>
  <Paragraphs>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المجتمع (society)     يميل علماء الاجتماع لاعتبارالمجتمع " نظاما شبه مغلق semi-closed تشكله مجموعة من الناس على اختلاف انتماءاتهم الفئوية اذ أن معظم التفاعلات والتأثيرات المتبادلة  تأتي من أفراد من المجموعة البشرية نفسها، في حين تبرز في اللغة الإنكليزية كلمة أخرى قريبة في المفهوم هي الجماعة المشتركة community التي يعتبرها بعضهم التجمع أو الجماعة بدون العلاقات المتداخلة بين أفراد الجماعة.   البناء الاجتماعي (Social construction)      هو الإطار التنظيمي العام الذي يندرج تحته كافة أوجه السلوك الإنساني في مجتمع ما ويتضمن مجموعة النظم الاجتماعية ذات القواعد السلوكية المستقرة التي تحكم الأنشطة الإنسانية المتعددة في مجتمع ما، لذا فهو شبكة معقدة من العلاقات الاجتماعية التي تربط الفرد بداخل ذلك المجتمع ،  وتتضمن ايضاً اتساقاً ونظماً تؤدي كلٌ منها وظيفته ومن ثم تتشابك هذا الوظائف مع بعضها ، وقد اهتم علماء الاجتماع والانثروبولجية بدراسة البناء الاجتماعي باعتباره أداة تحليلية لفهم المجتمع .   المؤسسات الاجتماعية (social institution)     هي نظام مركب من المعايير الاجتماعية المتكاملة المنظمة من اجل المحافظة على قيمة اجتماعية أساسية لفئة داخل المجتمع ، مثل الأسرة أو النادي الرياضي أو الفريق الرياضي .   الوظائف الاجتماعية ( social function )     هي الواجبات والفعاليات والنشاطات التي تقوم بها المنظمة الاجتماعية والتي تشارك مشاركة فعالة في إشباع حاجات أفرادها المنتمين لها وتلبي طموحاتهم الذاتية المجتمعية ، فالوظائف الاجتماعية الرياضية مثلاً هي الواجبات التي تقوم بها كافة المنظمات والمؤسسات الرياضية في المجتمع والتي من خلالها يستطيع الفرد  في مجتمع تحقيق أهدافه الأساسية وفي الوقت نفسه انجاز وحدة وتكامل جماعاته ومنظماته المختلفة .</vt:lpstr>
      <vt:lpstr>ديناميكية الجماعة( group dynamic)    هو حالة التغيير في المفاهيم والقوانين والأنظمة الاجتماعية حول طبيعة الجماعة والتي تفيد في فهم سلوكيات أفراد المجموعة الواحدة وصنع القرارات . السلوك الاجتماعي(social behavior)     هو تلك السلوكيات والأحداث والأنشطة (الظاهرية والباطنية) البارزة في حياة الفرد اليومية و التي يقوم بها الفرد لديمومة تفاعله مع المجموعة البشرية على اختلاف أنواعها . الدور الاجتماعي (social role)     هو السلوك المتوقع من اي عنصر من عناصر المجموعة الاجتماعية داخل المجموعة وهي مهمة في تحديد طبيعة دوره مع اقرانه ، فالمركز الاجتماعي للمدرب الرياضي هو الذي يحدد طبيعة تصرفاته المتوقعة كمدرب اثناء تواجده داخل الفريق.   النسق الاجتماعي  Social structure) )      هو مجموعة العناصر المتفاعلة التي يحقق كل منها وظيفة في منظومة العمل ، ويشكل النسق وحدة أساسية في البناء الكلي ، ويمكن أن نطلق على مجموعة من وحدات السلوك نسقاً ، إذا توافرت فيه شروط معينة منها وجود المكونات أو عناصر وجود وظائف واضحة لهذه المكونات أو وجود تفاعل بينها أو وجود معايير وقوانين ووجود بيئة خارجية يتعايش معها النسق ويؤدي وظيفته .</vt:lpstr>
      <vt:lpstr>الفعل الاجتماعي(social action)      هو اي ممارسة سلوكية يمارسها أعضاء المجتمع تتجه نحو تحقيق هدف معين في ضوء قاعدة سلوكية يقرها ذلك المجتمع وباستخدام وسيلة مشروعة  10) الموقف الاجتماعي Social position))      هو الإطار الاجتماعي الذي يظهر فيه التفاعل البشري ضمن المجتمع ويضم سلسلة من التفاعلات تتصل بموضوع معين له علاقته بذلك المجتمع ، مثل أن نناقش موضوعاً رياضياَ   التنشئة الاجتماعية   ( Socialization)       هي العملية التي يجري بها نقل المعايير الاجتماعية والثقافية والأدوار والقيم التربوية والمهارات الاجتماعية المختلفة والمعلومات المتوارثة التي اقرها التجمع البشري من الفرد إلى المجتمع من اجل  إعداد الفرد منذ ولادته لأن يكون كائناً اجتماعياً وعضواً  في مجتمع معين . التكامل الاجتماعي (Social Integration)      تكيف أفراد المجتمع بطريقة تؤدي إلى تكوين مجتمع متكامل منظم على وفق معايير خاصة مما يجعل هؤلاء الأفراد ينصرفون إلى تقبل المجتمع بأقل قدر من التوتر والنزاع . الحراك الاجتماعي  (Social mobility)        هو الدرجة التي يسمح بها المجتمع أو يشجع أو يجبر أفراده على تغيير مكانتهم ومستواهم الجغرافي والسكني والاقتصادي المجتمعي أو توجهات قيمهم الثقافية بان يستطيع إي مكون من مكونات ذلك المجتمع الانتقال من مركز اجتماعي إلى آخر اعتمادا على ما يكسبه أو يتعامل به  من وسائل يوفرها المجتمع  له. </vt:lpstr>
      <vt:lpstr>الإصلاح الاجتماعي   Social reform     هو أنشطة تصمم لإعادة ترتيب المؤسسات الاجتماعية والطريقة التي تعمل بها لكي تحقق عدالة اجتماعية أكبر أو تغيرات أخرى يطلبها اعضاء المجتمع مثل عدم المساواة داخل المجتمع أو التفرقة الطبقية أو العنصرية .  الضبط الاجتماعي  Social Control     هو جميع الأساليب والوسائل والمظاهر السلوكية التي يمارسها المجتمع للسيطرة على سلوك أفراده لمساعدتهم على التكيف مع ماهو سائد في مجتمعهم من معايير وقيم وقواعد سلوكية مقره للمجتمع .  التغير الاجتماعي  Social Change    هو التغير أو الاختلاف الذي يطرأ على بعض مؤشرات البناء الاجتماعي في المجتمع وتنظيمه الاجتماعي مثل التغير الذي يطرأ على معدلات المواليد والوفيات ، حجم الأسر ، أو مستوى ممارسي الأنشطة الرياضية أو ارتفاع حجم المشاركات الرياضية .  التوازن الاجتماعي  Social balance   هو التكيف أو الانسجام الداخلي لأعضاء المجتمع مع البيئة الخارجية ، فكل تغيير يحدث في جزء من النسق الاجتماعي لابد أن تتبعه تغيرات توافقية في الأجزاء الأخرى ليتحقق التكامل كما في اختيار نوع المدرب وامكاناته لتحقيق رغبات فريق.  التماسك الاجتماعي Social cohesion         يستخدم المصطلح بصفة عامة للإشارة إلى جاذبية الجماعة لأفرادها والقوى التي تعمل على استمرارية انتماء أفرادها والمحافظة على وحدة الجماعة واستمراريتها في تحقيق أهدافها. </vt:lpstr>
      <vt:lpstr>التمايز الاجتماعي Social differentiation          يشير مصطلح التمايز الاجتماعي إلى تباين المراكز والأدوار الاجتماعية نتيجة للتخصص وتقسيم العمل  ، ويعد تمايز الأدوار الاجتماعية وظيفياً ، مطلباً أساسيا للنظم الاجتماعية مثل دور الرجل والمرأة ، ودور اللاعب داخل الفريق الرياضي. التفكك الاجتماعي  social disintegration     هو التصدع الكامل أو النسبي الذي يطرأ على العلاقات الاجتماعية أو البناء الاجتماعي أو وحدات النسق الاجتماعية أو هو انهيار الضوابط الاجتماعية وانحراف المعايير والقيم السائدة في المجتمع والمنظمة لسلوك أفراده . التفاعل الاجتماعي  Social interaction    هو التأثير المتبادل بين الأفراد من خلال عملية الاتصال أو الاستجابة المتبادلة بين الأفراد في موقف علاقة اجتماعية  وهي عملية مستمرة مع الآخرين ما دام الفرد هو جزءاً من ذلك المجتمع الذي يتواصل معه في المواقف الاجتماعية المختلفة . المعايير الاجتماعية Social standards       هي القواعد المتعارف عليها في المجتمع التي تحدد وتنظم سلوك أفراد المجتمع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المجتمع (society)     يميل علماء الاجتماع لاعتبارالمجتمع " نظاما شبه مغلق semi-closed تشكله مجموعة من الناس على اختلاف انتماءاتهم الفئوية اذ أن معظم التفاعلات والتأثيرات المتبادلة  تأتي من أفراد من المجموعة البشرية نفسها، في حين تبرز في اللغة الإنكليزية كلمة أخرى قريبة في المفهوم هي الجماعة المشتركة community التي يعتبرها بعضهم التجمع أو الجماعة بدون العلاقات المتداخلة بين أفراد الجماعة.   البناء الاجتماعي (Social construction)      هو الإطار التنظيمي العام الذي يندرج تحته كافة أوجه السلوك الإنساني في مجتمع ما ويتضمن مجموعة النظم الاجتماعية ذات القواعد السلوكية المستقرة التي تحكم الأنشطة الإنسانية المتعددة في مجتمع ما، لذا فهو شبكة معقدة من العلاقات الاجتماعية التي تربط الفرد بداخل ذلك المجتمع ،  وتتضمن ايضاً اتساقاً ونظماً تؤدي كلٌ منها وظيفته ومن ثم تتشابك هذا الوظائف مع بعضها ، وقد اهتم علماء الاجتماع والانثروبولجية بدراسة البناء الاجتماعي باعتباره أداة تحليلية لفهم المجتمع .   المؤسسات الاجتماعية (social institution)     هي نظام مركب من المعايير الاجتماعية المتكاملة المنظمة من اجل المحافظة على قيمة اجتماعية أساسية لفئة داخل المجتمع ، مثل الأسرة أو النادي الرياضي أو الفريق الرياضي .   الوظائف الاجتماعية ( social function )     هي الواجبات والفعاليات والنشاطات التي تقوم بها المنظمة الاجتماعية والتي تشارك مشاركة فعالة في إشباع حاجات أفرادها المنتمين لها وتلبي طموحاتهم الذاتية المجتمعية ، فالوظائف الاجتماعية الرياضية مثلاً هي الواجبات التي تقوم بها كافة المنظمات والمؤسسات الرياضية في المجتمع والتي من خلالها يستطيع الفرد  في مجتمع تحقيق أهدافه الأساسية وفي الوقت نفسه انجاز وحدة وتكامل جماعاته ومنظماته المختلفة .</dc:title>
  <dc:creator>HP</dc:creator>
  <cp:lastModifiedBy>DR.Ahmed Saker 2O14</cp:lastModifiedBy>
  <cp:revision>1</cp:revision>
  <dcterms:created xsi:type="dcterms:W3CDTF">2018-12-10T17:48:02Z</dcterms:created>
  <dcterms:modified xsi:type="dcterms:W3CDTF">2018-12-10T18:30:45Z</dcterms:modified>
</cp:coreProperties>
</file>